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69" r:id="rId8"/>
    <p:sldId id="275" r:id="rId9"/>
    <p:sldId id="265" r:id="rId10"/>
    <p:sldId id="266" r:id="rId11"/>
    <p:sldId id="267" r:id="rId12"/>
    <p:sldId id="277" r:id="rId13"/>
    <p:sldId id="268" r:id="rId14"/>
    <p:sldId id="276" r:id="rId15"/>
    <p:sldId id="278" r:id="rId16"/>
    <p:sldId id="259" r:id="rId17"/>
    <p:sldId id="260" r:id="rId18"/>
    <p:sldId id="261" r:id="rId19"/>
    <p:sldId id="262" r:id="rId20"/>
    <p:sldId id="263" r:id="rId21"/>
    <p:sldId id="279" r:id="rId22"/>
    <p:sldId id="280" r:id="rId23"/>
    <p:sldId id="281" r:id="rId24"/>
    <p:sldId id="282" r:id="rId25"/>
    <p:sldId id="286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enpolia.ru/img/info/pests/web-ticks/002_lichinka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otvetin.ru/uploads/posts/2009-10/1255589602_pautina0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075.radikal.ru/0906/62/3693761a946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ntent.foto.mail.ru/mail/solveigg/56/i-74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808312"/>
          </a:xfrm>
        </p:spPr>
        <p:txBody>
          <a:bodyPr>
            <a:normAutofit/>
          </a:bodyPr>
          <a:lstStyle/>
          <a:p>
            <a:r>
              <a:rPr lang="ru-RU" sz="3600" b="1" dirty="0"/>
              <a:t>ЛЕКЦИЯ 4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УСТОЙЧИВОСТЬ </a:t>
            </a:r>
            <a:r>
              <a:rPr lang="ru-RU" sz="3600" b="1" dirty="0"/>
              <a:t>И РЕЗИСТЕНТНОСТЬ ВРЕДНЫХ ОРГАНИЗМОВ К ПЕСТИЦИДАМ И ПУТИ ЕЕ </a:t>
            </a:r>
            <a:r>
              <a:rPr lang="ru-RU" sz="3600" b="1" dirty="0" smtClean="0"/>
              <a:t>ПРЕОДОЛЕНИЯ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352928" cy="338437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6666"/>
                </a:solidFill>
              </a:rPr>
              <a:t>ВОПРОСЫ: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 smtClean="0">
                <a:solidFill>
                  <a:srgbClr val="006666"/>
                </a:solidFill>
              </a:rPr>
              <a:t>Природа </a:t>
            </a:r>
            <a:r>
              <a:rPr lang="ru-RU" b="1" dirty="0">
                <a:solidFill>
                  <a:srgbClr val="006666"/>
                </a:solidFill>
              </a:rPr>
              <a:t>резистентности и устойчивости </a:t>
            </a:r>
            <a:endParaRPr lang="ru-RU" dirty="0">
              <a:solidFill>
                <a:srgbClr val="006666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</a:rPr>
              <a:t>Виды природной резистентности (устойчивости) вредных организмов к пестицидам </a:t>
            </a:r>
            <a:endParaRPr lang="ru-RU" dirty="0">
              <a:solidFill>
                <a:srgbClr val="006666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</a:rPr>
              <a:t>Приобретенная резистентность вредных организмов к пестицидам</a:t>
            </a:r>
            <a:endParaRPr lang="ru-RU" dirty="0">
              <a:solidFill>
                <a:srgbClr val="006666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</a:rPr>
              <a:t>Метод определения резистентности</a:t>
            </a:r>
            <a:endParaRPr lang="ru-RU" dirty="0">
              <a:solidFill>
                <a:srgbClr val="006666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</a:rPr>
              <a:t>Этапы формирования резистентности и </a:t>
            </a:r>
            <a:r>
              <a:rPr lang="ru-RU" b="1" dirty="0" err="1">
                <a:solidFill>
                  <a:srgbClr val="006666"/>
                </a:solidFill>
              </a:rPr>
              <a:t>антирезистентная</a:t>
            </a:r>
            <a:r>
              <a:rPr lang="ru-RU" b="1" dirty="0">
                <a:solidFill>
                  <a:srgbClr val="006666"/>
                </a:solidFill>
              </a:rPr>
              <a:t> политика</a:t>
            </a:r>
            <a:endParaRPr lang="ru-RU" dirty="0">
              <a:solidFill>
                <a:srgbClr val="006666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5616575" cy="6264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u="sng"/>
              <a:t>Фазовая или стадийная устойчивость</a:t>
            </a:r>
            <a:r>
              <a:rPr lang="ru-RU" sz="2200"/>
              <a:t> связана с изменением чувствительности к пестицидам в онтогенезе вредных организмов. У насекомых и клещей наиболее чувствительна к пестицидам стадия личинки. У вредителей, ведущих скрытый образ жизни на стадии личинки, воздействию пестицидов подвергается имагинальная стадия. При этом важен правильный выбор препарата в зависимости от морфологических особенностей вида (пшеничная галлица, серый долгоносик). Наиболее устойчива к пестицидам стадия яиц, что связано с низкой проницаемостью их защитных оболочек, а также стадия куколки у насекомых с полным превращением. Однако есть пестициды с выраженным овицидным действием (акарицид аполло).</a:t>
            </a:r>
          </a:p>
        </p:txBody>
      </p:sp>
      <p:pic>
        <p:nvPicPr>
          <p:cNvPr id="25605" name="Picture 5" descr="Картинка 1 из 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28442" r="15233" b="21985"/>
          <a:stretch>
            <a:fillRect/>
          </a:stretch>
        </p:blipFill>
        <p:spPr bwMode="auto">
          <a:xfrm>
            <a:off x="5724525" y="1052513"/>
            <a:ext cx="3240088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Картинка 4 из 3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7167"/>
          <a:stretch>
            <a:fillRect/>
          </a:stretch>
        </p:blipFill>
        <p:spPr bwMode="auto">
          <a:xfrm>
            <a:off x="5795963" y="3213100"/>
            <a:ext cx="31623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394325" y="6165850"/>
            <a:ext cx="371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>Имаго и личинки паутинного клеща</a:t>
            </a:r>
          </a:p>
        </p:txBody>
      </p:sp>
    </p:spTree>
    <p:extLst>
      <p:ext uri="{BB962C8B-B14F-4D97-AF65-F5344CB8AC3E}">
        <p14:creationId xmlns:p14="http://schemas.microsoft.com/office/powerpoint/2010/main" val="12436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4463"/>
            <a:ext cx="8785225" cy="666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700" u="sng" dirty="0"/>
              <a:t>Возрастная устойчивость</a:t>
            </a:r>
            <a:r>
              <a:rPr lang="ru-RU" sz="2700" dirty="0"/>
              <a:t> к пестицидам рассматривается в основном по отношению к личинкам насекомых. Она связана с изменением внешних покровов, а, следовательно, со степенью проницаемости для пестицидов. </a:t>
            </a:r>
          </a:p>
          <a:p>
            <a:pPr>
              <a:lnSpc>
                <a:spcPct val="80000"/>
              </a:lnSpc>
            </a:pPr>
            <a:endParaRPr lang="ru-RU" sz="2700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56" y="3311048"/>
            <a:ext cx="4594496" cy="354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5666"/>
            <a:ext cx="5796136" cy="26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4463"/>
            <a:ext cx="8785225" cy="66690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700" u="sng" dirty="0"/>
          </a:p>
          <a:p>
            <a:pPr>
              <a:lnSpc>
                <a:spcPct val="80000"/>
              </a:lnSpc>
            </a:pPr>
            <a:r>
              <a:rPr lang="ru-RU" sz="2700" u="sng" dirty="0"/>
              <a:t>Сезонная устойчивость </a:t>
            </a:r>
            <a:r>
              <a:rPr lang="ru-RU" sz="2700" dirty="0"/>
              <a:t>связана с физиолого-биохимическим состоянием вредных организмов. В конце лета, когда организм готовится к зимней диапаузе и накапливает большое количество жира, устойчивость к пестицидам повышается. У грибов в этот период формируются стадии, более устойчивые ко всем неблагоприятным факторам, в том числе и к пестицидам (</a:t>
            </a:r>
            <a:r>
              <a:rPr lang="ru-RU" sz="2700" dirty="0" err="1"/>
              <a:t>ооспоры</a:t>
            </a:r>
            <a:r>
              <a:rPr lang="ru-RU" sz="2700" dirty="0"/>
              <a:t>, склероции, </a:t>
            </a:r>
            <a:r>
              <a:rPr lang="ru-RU" sz="2700" dirty="0" err="1"/>
              <a:t>ризоморфы</a:t>
            </a:r>
            <a:r>
              <a:rPr lang="ru-RU" sz="2700" dirty="0"/>
              <a:t>, </a:t>
            </a:r>
            <a:r>
              <a:rPr lang="ru-RU" sz="2700" dirty="0" err="1"/>
              <a:t>оидии</a:t>
            </a:r>
            <a:r>
              <a:rPr lang="ru-RU" sz="2700" dirty="0"/>
              <a:t>). Весной вредные насекомые, израсходовав в период зимовки запасы питательных веществ, становятся более чувствительными к инсектицидам. Однако после возобновления питания она снижается. </a:t>
            </a:r>
            <a:endParaRPr lang="ru-RU" sz="27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4" y="4658599"/>
            <a:ext cx="2332278" cy="22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4"/>
          <a:stretch/>
        </p:blipFill>
        <p:spPr bwMode="auto">
          <a:xfrm>
            <a:off x="3204758" y="4653135"/>
            <a:ext cx="2375354" cy="22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25" y="4641223"/>
            <a:ext cx="2949463" cy="22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5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u="sng"/>
              <a:t>Временная устойчивость</a:t>
            </a:r>
            <a:r>
              <a:rPr lang="ru-RU" sz="2600"/>
              <a:t> к пестицидам объясняется особенностями суточной активности вредителей. Например, гусеницы озимой совки питаются ночью и поэтому обработку посевов инсектицидами целесообразно проводить в вечерние часы. Наиболее чувствительны к инсектицидам активно питающиеся особи. </a:t>
            </a:r>
            <a:endParaRPr lang="ru-RU" sz="2600" u="sng"/>
          </a:p>
          <a:p>
            <a:pPr>
              <a:lnSpc>
                <a:spcPct val="90000"/>
              </a:lnSpc>
            </a:pPr>
            <a:endParaRPr lang="ru-RU" sz="2600" u="sng"/>
          </a:p>
          <a:p>
            <a:pPr>
              <a:lnSpc>
                <a:spcPct val="90000"/>
              </a:lnSpc>
            </a:pPr>
            <a:r>
              <a:rPr lang="ru-RU" sz="2600" u="sng"/>
              <a:t>Популяционная устойчивость</a:t>
            </a:r>
            <a:r>
              <a:rPr lang="ru-RU" sz="2600"/>
              <a:t> вредных организмов к пестицидам связана, с приспособительной способностью к выживанию за счет неоднородности популяции. Эти особенности вредителей необходимо учитывать при организации защитных мероприятий в период, когда большая часть популяции представлена чувствительной стадией. Необходимо учитывать качественное состояние популяции, связанное у некоторых видов с многолетней цикличностью развития. 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847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91264" cy="5937523"/>
          </a:xfrm>
        </p:spPr>
        <p:txBody>
          <a:bodyPr>
            <a:normAutofit lnSpcReduction="10000"/>
          </a:bodyPr>
          <a:lstStyle/>
          <a:p>
            <a:r>
              <a:rPr lang="ru-RU" i="1" u="sng" dirty="0"/>
              <a:t>Этологическая (поведенческая) устойчивость </a:t>
            </a:r>
            <a:r>
              <a:rPr lang="ru-RU" dirty="0"/>
              <a:t>обусловлена пове­денческими реакциями организма, связанными со способностью осо­бей избегать прямого действия пестицида.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i="1" u="sng" dirty="0"/>
              <a:t>Физиологическая устойчивость</a:t>
            </a:r>
            <a:r>
              <a:rPr lang="ru-RU" i="1" dirty="0"/>
              <a:t> </a:t>
            </a:r>
            <a:r>
              <a:rPr lang="ru-RU" dirty="0" smtClean="0"/>
              <a:t>заключается в том, </a:t>
            </a:r>
            <a:r>
              <a:rPr lang="ru-RU" dirty="0"/>
              <a:t>что разные особи одной стадии развития, одного пола и одной популяции имеют разную устойчивость вследствие разных усло­вий питания или, в целом, разных условий существования.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2618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"/>
            <a:ext cx="9144000" cy="47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3. Приобретенная </a:t>
            </a:r>
            <a:r>
              <a:rPr lang="ru-RU" sz="2200" b="1" dirty="0">
                <a:solidFill>
                  <a:srgbClr val="FF0000"/>
                </a:solidFill>
              </a:rPr>
              <a:t>резистентность вредных организмов к </a:t>
            </a:r>
            <a:r>
              <a:rPr lang="ru-RU" sz="2200" b="1" dirty="0" smtClean="0">
                <a:solidFill>
                  <a:srgbClr val="FF0000"/>
                </a:solidFill>
              </a:rPr>
              <a:t>пестицидам.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20688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Резистентность – это наследуемая в популяциях способность некоторых особей или биотипов вредных организмов выдерживать дозы пестицидов, от которых большинство их при определенных условиях погибает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04864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Переход чувствительной популяции в резистентную - сложный генети­ческий процесс. </a:t>
            </a:r>
            <a:endParaRPr lang="ru-RU" sz="2200" dirty="0" smtClean="0"/>
          </a:p>
          <a:p>
            <a:r>
              <a:rPr lang="ru-RU" sz="2200" dirty="0" smtClean="0"/>
              <a:t>Во-первых</a:t>
            </a:r>
            <a:r>
              <a:rPr lang="ru-RU" sz="2200" dirty="0"/>
              <a:t>, он связан с присутствием в популяциях вредных организмов особей с измененными биохимическими механизмами, которые по­являются в результате спонтанных мутаций. Чем больше их в популяции, тем быстрее  она становится резистентной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885" y="4437112"/>
            <a:ext cx="8746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</a:rPr>
              <a:t>Во-вторых, резистентность связана с изменением биохимических меха­низмов у вредных организмов под воздействием пестицидов. Это происходит в результате нарушения сроков применения химических средств, когда в популя­циях присутствуют устойчивые стадии; при действии на чувствительные ста­дии сублетальной дозы; при нарушении кратности применения </a:t>
            </a:r>
            <a:r>
              <a:rPr lang="ru-RU" sz="2200" dirty="0" smtClean="0">
                <a:solidFill>
                  <a:srgbClr val="C00000"/>
                </a:solidFill>
              </a:rPr>
              <a:t>препарата. 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Приобретенная резистентность возникает </a:t>
            </a:r>
            <a:r>
              <a:rPr lang="ru-RU" dirty="0" smtClean="0"/>
              <a:t>при </a:t>
            </a:r>
            <a:r>
              <a:rPr lang="ru-RU" dirty="0"/>
              <a:t>многократном примене­нии одних и тех же препаратов. Ее проявлению содействуют следую­щие причины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частое </a:t>
            </a:r>
            <a:r>
              <a:rPr lang="ru-RU" dirty="0">
                <a:solidFill>
                  <a:srgbClr val="C00000"/>
                </a:solidFill>
              </a:rPr>
              <a:t>применение одного препарата или препаратов одной хи­мической группы в борьбе с вредными организмами; </a:t>
            </a: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/>
              <a:t>биологические </a:t>
            </a:r>
            <a:r>
              <a:rPr lang="ru-RU" dirty="0"/>
              <a:t>особенности организма, выражающиеся в биоти­ческом потенциале и числе поколений в </a:t>
            </a:r>
            <a:r>
              <a:rPr lang="ru-RU" dirty="0" smtClean="0"/>
              <a:t>сезон (скорость </a:t>
            </a:r>
            <a:r>
              <a:rPr lang="ru-RU" dirty="0"/>
              <a:t>появления резистентных популяций выше у </a:t>
            </a:r>
            <a:r>
              <a:rPr lang="ru-RU" dirty="0" err="1"/>
              <a:t>высокоплодовитых</a:t>
            </a:r>
            <a:r>
              <a:rPr lang="ru-RU" dirty="0"/>
              <a:t> и </a:t>
            </a:r>
            <a:r>
              <a:rPr lang="ru-RU" dirty="0" err="1" smtClean="0"/>
              <a:t>поливольтинных</a:t>
            </a:r>
            <a:r>
              <a:rPr lang="ru-RU" dirty="0" smtClean="0"/>
              <a:t> видов);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частота </a:t>
            </a:r>
            <a:r>
              <a:rPr lang="ru-RU" dirty="0">
                <a:solidFill>
                  <a:srgbClr val="C00000"/>
                </a:solidFill>
              </a:rPr>
              <a:t>встречаемости генов резистентности в популяциях </a:t>
            </a:r>
            <a:r>
              <a:rPr lang="ru-RU" dirty="0" smtClean="0">
                <a:solidFill>
                  <a:srgbClr val="C00000"/>
                </a:solidFill>
              </a:rPr>
              <a:t>орга­низмов;</a:t>
            </a:r>
          </a:p>
          <a:p>
            <a:pPr marL="514350" indent="-514350">
              <a:buAutoNum type="arabicParenR"/>
            </a:pPr>
            <a:r>
              <a:rPr lang="ru-RU" dirty="0" smtClean="0"/>
              <a:t>характеристика </a:t>
            </a:r>
            <a:r>
              <a:rPr lang="ru-RU" dirty="0"/>
              <a:t>генов резистентности в геноме, выражающаяся в количестве генов, контролирующих строение структур, на которые действует пестицид; 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избирательность </a:t>
            </a:r>
            <a:r>
              <a:rPr lang="ru-RU" dirty="0">
                <a:solidFill>
                  <a:srgbClr val="C00000"/>
                </a:solidFill>
              </a:rPr>
              <a:t>действия пестицидов, пути действия пестици­дов на организм; особенно быстро возникает резистентность к анти­биотикам и системным </a:t>
            </a:r>
            <a:r>
              <a:rPr lang="ru-RU" dirty="0" smtClean="0">
                <a:solidFill>
                  <a:srgbClr val="C00000"/>
                </a:solidFill>
              </a:rPr>
              <a:t>препаратам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0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Возникают </a:t>
            </a:r>
            <a:r>
              <a:rPr lang="ru-RU" sz="3100" dirty="0"/>
              <a:t>различные виды резистентности к одному пестициду</a:t>
            </a:r>
            <a:r>
              <a:rPr lang="ru-RU" sz="31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18722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6666"/>
                </a:solidFill>
              </a:rPr>
              <a:t>поведенческая</a:t>
            </a:r>
            <a:r>
              <a:rPr lang="ru-RU" sz="2400" dirty="0" smtClean="0">
                <a:solidFill>
                  <a:srgbClr val="006666"/>
                </a:solidFill>
              </a:rPr>
              <a:t> </a:t>
            </a:r>
            <a:r>
              <a:rPr lang="ru-RU" sz="2400" dirty="0">
                <a:solidFill>
                  <a:srgbClr val="006666"/>
                </a:solidFill>
              </a:rPr>
              <a:t>- связана с изменением поведения насекомых.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i="1" dirty="0" smtClean="0">
                <a:solidFill>
                  <a:srgbClr val="006666"/>
                </a:solidFill>
              </a:rPr>
              <a:t>изменения </a:t>
            </a:r>
            <a:r>
              <a:rPr lang="ru-RU" sz="2400" i="1" dirty="0">
                <a:solidFill>
                  <a:srgbClr val="006666"/>
                </a:solidFill>
              </a:rPr>
              <a:t>химических свойств поверхности тела</a:t>
            </a:r>
            <a:r>
              <a:rPr lang="ru-RU" sz="2400" dirty="0">
                <a:solidFill>
                  <a:srgbClr val="006666"/>
                </a:solidFill>
              </a:rPr>
              <a:t>, изолирующие от поступления яда внутрь организма. </a:t>
            </a:r>
            <a:endParaRPr lang="ru-RU" sz="2400" dirty="0" smtClean="0">
              <a:solidFill>
                <a:srgbClr val="006666"/>
              </a:solidFill>
            </a:endParaRPr>
          </a:p>
          <a:p>
            <a:r>
              <a:rPr lang="ru-RU" sz="2400" i="1" dirty="0" smtClean="0">
                <a:solidFill>
                  <a:srgbClr val="006666"/>
                </a:solidFill>
              </a:rPr>
              <a:t>появление </a:t>
            </a:r>
            <a:r>
              <a:rPr lang="ru-RU" sz="2400" i="1" dirty="0">
                <a:solidFill>
                  <a:srgbClr val="006666"/>
                </a:solidFill>
              </a:rPr>
              <a:t>мутантных ферментов</a:t>
            </a:r>
            <a:r>
              <a:rPr lang="ru-RU" sz="2400" dirty="0">
                <a:solidFill>
                  <a:srgbClr val="006666"/>
                </a:solidFill>
              </a:rPr>
              <a:t>, разрушающих пестицид.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4797152"/>
            <a:ext cx="3457575" cy="647700"/>
          </a:xfrm>
          <a:prstGeom prst="rect">
            <a:avLst/>
          </a:prstGeom>
          <a:solidFill>
            <a:schemeClr val="tx2">
              <a:alpha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Резистентность</a:t>
            </a:r>
            <a:r>
              <a:rPr lang="ru-RU" sz="2000" b="1" dirty="0"/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68144" y="4256707"/>
            <a:ext cx="2087563" cy="50482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Групповая 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067944" y="4509120"/>
            <a:ext cx="19431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067944" y="5265464"/>
            <a:ext cx="19431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56176" y="5374035"/>
            <a:ext cx="2087563" cy="503237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Множественная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14096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Резистентность к нескольким пестицидам подразделяется </a:t>
            </a:r>
            <a:r>
              <a:rPr lang="ru-RU" sz="2000" b="1" dirty="0">
                <a:solidFill>
                  <a:srgbClr val="C00000"/>
                </a:solidFill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</a:rPr>
              <a:t>групповую, перекрестную </a:t>
            </a:r>
            <a:r>
              <a:rPr lang="ru-RU" sz="2000" b="1" dirty="0">
                <a:solidFill>
                  <a:srgbClr val="C00000"/>
                </a:solidFill>
              </a:rPr>
              <a:t>и множественную </a:t>
            </a:r>
            <a:r>
              <a:rPr lang="ru-RU" sz="2000" b="1" dirty="0" smtClean="0">
                <a:solidFill>
                  <a:srgbClr val="C00000"/>
                </a:solidFill>
              </a:rPr>
              <a:t>(многократную).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052292" y="5087589"/>
            <a:ext cx="1958752" cy="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084168" y="4797152"/>
            <a:ext cx="2087563" cy="503237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Перекрестная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1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624"/>
            <a:ext cx="8784976" cy="6696744"/>
          </a:xfrm>
        </p:spPr>
        <p:txBody>
          <a:bodyPr>
            <a:noAutofit/>
          </a:bodyPr>
          <a:lstStyle/>
          <a:p>
            <a:r>
              <a:rPr lang="ru-RU" sz="2200" i="1" dirty="0"/>
              <a:t>Групповая резистентность — </a:t>
            </a:r>
            <a:r>
              <a:rPr lang="ru-RU" sz="2200" dirty="0"/>
              <a:t>это устойчивость к двум или несколь­ким пестицидам, родственным по строению и механизму действия, относящимся к одной химической группе, например к </a:t>
            </a:r>
            <a:r>
              <a:rPr lang="ru-RU" sz="2200" dirty="0" err="1"/>
              <a:t>пиретроидам</a:t>
            </a:r>
            <a:r>
              <a:rPr lang="ru-RU" sz="2200" dirty="0"/>
              <a:t>. Она обусловлена одним и тем же генетическим фактором. При этом ре­версия (возврат) чувствительности возможны чередованием препаратов из раз­личных химических групп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endParaRPr lang="ru-RU" sz="2200" dirty="0"/>
          </a:p>
          <a:p>
            <a:r>
              <a:rPr lang="ru-RU" sz="2200" i="1" dirty="0">
                <a:solidFill>
                  <a:srgbClr val="C00000"/>
                </a:solidFill>
              </a:rPr>
              <a:t>Перекрестная резистентность</a:t>
            </a:r>
            <a:r>
              <a:rPr lang="ru-RU" sz="2200" dirty="0">
                <a:solidFill>
                  <a:srgbClr val="C00000"/>
                </a:solidFill>
              </a:rPr>
              <a:t> – устойчивость популяции к одному пестициду, которая возникает при селекции другим пестицидом и обусловлена одним генетическим фактором. Перекрестная резистентность мало изучена, преодоление ее в значи­тельной степени затруднено. Поэтому нельзя допускать ее возникновения.</a:t>
            </a:r>
          </a:p>
          <a:p>
            <a:endParaRPr lang="ru-RU" sz="2200" dirty="0" smtClean="0">
              <a:solidFill>
                <a:srgbClr val="C00000"/>
              </a:solidFill>
            </a:endParaRPr>
          </a:p>
          <a:p>
            <a:r>
              <a:rPr lang="ru-RU" sz="2200" i="1" dirty="0" smtClean="0"/>
              <a:t>Множественная </a:t>
            </a:r>
            <a:r>
              <a:rPr lang="ru-RU" sz="2200" i="1" dirty="0"/>
              <a:t>резистентность — </a:t>
            </a:r>
            <a:r>
              <a:rPr lang="ru-RU" sz="2200" dirty="0"/>
              <a:t>это устойчивость к двум или не­скольким веществам разных химических групп, контролируемая раз­ными генетическими факторами. Это наиболее опасная </a:t>
            </a:r>
            <a:r>
              <a:rPr lang="ru-RU" sz="2200" dirty="0" smtClean="0"/>
              <a:t>резистентность.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515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4. Метод </a:t>
            </a:r>
            <a:r>
              <a:rPr lang="ru-RU" sz="2800" b="1" dirty="0">
                <a:solidFill>
                  <a:srgbClr val="C00000"/>
                </a:solidFill>
              </a:rPr>
              <a:t>определения </a:t>
            </a:r>
            <a:r>
              <a:rPr lang="ru-RU" sz="2800" b="1" dirty="0" smtClean="0">
                <a:solidFill>
                  <a:srgbClr val="C00000"/>
                </a:solidFill>
              </a:rPr>
              <a:t>резистентности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76672"/>
                <a:ext cx="8784976" cy="619268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Количественной мерой приобретенной резистентности является показатель резистентности (ПР):</a:t>
                </a:r>
              </a:p>
              <a:p>
                <a:pPr marL="0" indent="0" algn="ctr">
                  <a:buNone/>
                </a:pPr>
                <a:r>
                  <a:rPr lang="ru-RU" dirty="0"/>
                  <a:t>ПР=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СД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/>
                          <m:sub>
                            <m:r>
                              <a:rPr lang="ru-RU" i="1">
                                <a:latin typeface="Cambria Math"/>
                              </a:rPr>
                              <m:t>50 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устойчивой популяции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СД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/>
                          <m:sub>
                            <m:r>
                              <a:rPr lang="ru-RU" i="1">
                                <a:latin typeface="Cambria Math"/>
                              </a:rPr>
                              <m:t>50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чувствительной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природной</m:t>
                            </m:r>
                          </m:e>
                        </m:d>
                        <m:r>
                          <a:rPr lang="ru-RU" i="1">
                            <a:latin typeface="Cambria Math"/>
                          </a:rPr>
                          <m:t>популяции</m:t>
                        </m:r>
                      </m:den>
                    </m:f>
                  </m:oMath>
                </a14:m>
                <a:endParaRPr lang="ru-RU" dirty="0"/>
              </a:p>
              <a:p>
                <a:endParaRPr lang="ru-RU" dirty="0" smtClean="0"/>
              </a:p>
              <a:p>
                <a:r>
                  <a:rPr lang="ru-RU" dirty="0" smtClean="0"/>
                  <a:t>Методика </a:t>
                </a:r>
                <a:r>
                  <a:rPr lang="ru-RU" dirty="0"/>
                  <a:t>определения резистентности вредного организма к лю­бому соединению включает два этапа</a:t>
                </a:r>
                <a:r>
                  <a:rPr lang="ru-RU" dirty="0" smtClean="0"/>
                  <a:t>: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выявление </a:t>
                </a:r>
                <a:r>
                  <a:rPr lang="ru-RU" dirty="0">
                    <a:solidFill>
                      <a:srgbClr val="C00000"/>
                    </a:solidFill>
                  </a:rPr>
                  <a:t>устойчивых особей в популяции с помощью диагностической концентрации препарата на по­лях, где отмечено снижение эффективности химических обработок; </a:t>
                </a:r>
                <a:endParaRPr lang="ru-RU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установление </a:t>
                </a:r>
                <a:r>
                  <a:rPr lang="ru-RU" dirty="0">
                    <a:solidFill>
                      <a:srgbClr val="C00000"/>
                    </a:solidFill>
                  </a:rPr>
                  <a:t>уровня устойчивости популяции путем постановки спе­циальных опытов.</a:t>
                </a:r>
              </a:p>
              <a:p>
                <a:r>
                  <a:rPr lang="ru-RU" dirty="0"/>
                  <a:t>Диагностическая концентрация препарата подбирается с таким расчетом, чтобы от ее применения погибло 100 % нормальных чувст­вительных особей. Это соответствует дозе, которая в 2 раза больше СД</a:t>
                </a:r>
                <a:r>
                  <a:rPr lang="ru-RU" baseline="-25000" dirty="0"/>
                  <a:t>95</a:t>
                </a:r>
                <a:r>
                  <a:rPr lang="ru-RU" dirty="0"/>
                  <a:t>. Выжившие после такой обработки особи считаются потенциаль­но резистентными.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76672"/>
                <a:ext cx="8784976" cy="6192688"/>
              </a:xfrm>
              <a:blipFill rotWithShape="1">
                <a:blip r:embed="rId2"/>
                <a:stretch>
                  <a:fillRect l="-1179" t="-1772" r="-1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8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1. Природа </a:t>
            </a:r>
            <a:r>
              <a:rPr lang="ru-RU" sz="2400" b="1" dirty="0">
                <a:solidFill>
                  <a:srgbClr val="C00000"/>
                </a:solidFill>
              </a:rPr>
              <a:t>резистентности и </a:t>
            </a:r>
            <a:r>
              <a:rPr lang="ru-RU" sz="2400" b="1" dirty="0" smtClean="0">
                <a:solidFill>
                  <a:srgbClr val="C00000"/>
                </a:solidFill>
              </a:rPr>
              <a:t>устойчивости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Устойчивость и резистентность организмов нередко рассматривают как синонимы. 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Однако </a:t>
            </a:r>
            <a:r>
              <a:rPr lang="ru-RU" dirty="0"/>
              <a:t>целесообразнее термин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устойчивость</a:t>
            </a:r>
            <a:r>
              <a:rPr lang="ru-RU" i="1" dirty="0"/>
              <a:t> </a:t>
            </a:r>
            <a:r>
              <a:rPr lang="ru-RU" dirty="0"/>
              <a:t>употреблять в общем смысле этого слова либо в частных случаях в отношении природных стрессовых факторов, болезней и вредителей. </a:t>
            </a:r>
            <a:r>
              <a:rPr lang="ru-RU" dirty="0" smtClean="0"/>
              <a:t>Термин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резистентность </a:t>
            </a:r>
            <a:r>
              <a:rPr lang="ru-RU" dirty="0" smtClean="0"/>
              <a:t>обозначает </a:t>
            </a:r>
            <a:r>
              <a:rPr lang="ru-RU" dirty="0"/>
              <a:t>устойчивость организмов к пестицидам.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Слово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«резистентность» </a:t>
            </a:r>
            <a:r>
              <a:rPr lang="ru-RU" dirty="0"/>
              <a:t>происходит от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resistento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(лат.) </a:t>
            </a:r>
            <a:r>
              <a:rPr lang="ru-RU" dirty="0"/>
              <a:t>— противостоять, сопротивляться.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Соответственно</a:t>
            </a:r>
            <a:r>
              <a:rPr lang="ru-RU" dirty="0"/>
              <a:t>,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резистентность орга­низмов к пестициду </a:t>
            </a:r>
            <a:r>
              <a:rPr lang="ru-RU" dirty="0"/>
              <a:t>можно оценить, как биологическое свойство орга­низмов сопротивляться его отравляющему действию. Резистентный организм не только выживает в тот момент, когда чувствительные осо­би погибают, но и развивается, размножается в среде, содержащей ток­сические вещества. Соответственно, показателем, обратным резистентности, является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чувствительность</a:t>
            </a:r>
            <a:r>
              <a:rPr lang="ru-RU" i="1" dirty="0"/>
              <a:t> </a:t>
            </a:r>
            <a:r>
              <a:rPr lang="ru-RU" dirty="0"/>
              <a:t>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Различают также полевую и лабораторную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резистентность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Полевая резистентность </a:t>
            </a:r>
            <a:r>
              <a:rPr lang="ru-RU" dirty="0"/>
              <a:t>образуется при воздействии на популяцию организма факторов в природных условиях. </a:t>
            </a:r>
          </a:p>
          <a:p>
            <a:r>
              <a:rPr lang="ru-RU" b="1" dirty="0"/>
              <a:t>Лабораторная резистентность </a:t>
            </a:r>
            <a:r>
              <a:rPr lang="ru-RU" dirty="0"/>
              <a:t>— это искусственно созданная устойчи­вость популяции в результате, например, сильного облучения, примене­ния химических и других веществ мутагенного характера.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001000" cy="108012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6. Этапы </a:t>
            </a:r>
            <a:r>
              <a:rPr lang="ru-RU" sz="2800" b="1" dirty="0">
                <a:solidFill>
                  <a:srgbClr val="C00000"/>
                </a:solidFill>
              </a:rPr>
              <a:t>формирования резистентности и </a:t>
            </a:r>
            <a:r>
              <a:rPr lang="ru-RU" sz="2800" b="1" dirty="0" err="1">
                <a:solidFill>
                  <a:srgbClr val="C00000"/>
                </a:solidFill>
              </a:rPr>
              <a:t>антирезистентная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политика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04456"/>
          </a:xfrm>
        </p:spPr>
        <p:txBody>
          <a:bodyPr>
            <a:normAutofit/>
          </a:bodyPr>
          <a:lstStyle/>
          <a:p>
            <a:r>
              <a:rPr lang="ru-RU" sz="2800" dirty="0"/>
              <a:t>Различают следующие </a:t>
            </a:r>
            <a:r>
              <a:rPr lang="ru-RU" sz="2800" b="1" dirty="0"/>
              <a:t>этапы формирования резистентности. </a:t>
            </a:r>
            <a:r>
              <a:rPr lang="ru-RU" sz="2800" dirty="0"/>
              <a:t>Пер­вый — период низкой (толерантной) резистентности (ПР = 5-10), второй — период быстрого роста резистентности (ПР = 11-50 и бо­лее), третий — период стабилизации резистентности на уровне, пре­дельном для вида организма или для препаратов данной химической группы</a:t>
            </a:r>
            <a:r>
              <a:rPr lang="ru-RU" sz="28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6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В-первых двух случаях резистентность приводит </a:t>
            </a:r>
            <a:r>
              <a:rPr lang="ru-RU" u="sng" dirty="0"/>
              <a:t>к загрязнению ок­ружающей среды, в том числе продуктов питания, нарушению дейст­вия природного регуляторного механизма, когда хищники и паразиты, а также грибы-антагонисты погибают от чрезмерных доз препаратов. </a:t>
            </a:r>
            <a:r>
              <a:rPr lang="ru-RU" dirty="0"/>
              <a:t>В третьем случае фирмы-производители препарата оказываются перед необходимостью остановить его производство и (или) найти ему аль­тернативу, что влечет за собой дополнительные расходы и наносит удар по престижу фирмы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18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 производстве следствием резистентности являются: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•  увеличение нормы расхода препарата либо повышение его кон­центрации;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•  увеличение кратности обработок;</a:t>
            </a:r>
          </a:p>
          <a:p>
            <a:r>
              <a:rPr lang="ru-RU" sz="2400" dirty="0">
                <a:solidFill>
                  <a:srgbClr val="C00000"/>
                </a:solidFill>
              </a:rPr>
              <a:t>•  отказ от препарата.</a:t>
            </a:r>
          </a:p>
        </p:txBody>
      </p:sp>
    </p:spTree>
    <p:extLst>
      <p:ext uri="{BB962C8B-B14F-4D97-AF65-F5344CB8AC3E}">
        <p14:creationId xmlns:p14="http://schemas.microsoft.com/office/powerpoint/2010/main" val="17600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r>
              <a:rPr lang="ru-RU" b="1" dirty="0" err="1"/>
              <a:t>Антирезистентная</a:t>
            </a:r>
            <a:r>
              <a:rPr lang="ru-RU" b="1" dirty="0"/>
              <a:t> политика</a:t>
            </a:r>
            <a:r>
              <a:rPr lang="ru-RU" dirty="0"/>
              <a:t> должна базироваться на популяционных и биоценотических аспектах контроля вредных организмов. Биоценотический уровень управления позволяет значительно сократить применение пестицидов и, как следствие этого, пролонгировать чувствительность к ним вредных орга­низмов.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Биоценотический контроль вредных организмов связан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ru-RU" sz="1400" dirty="0">
              <a:solidFill>
                <a:srgbClr val="C00000"/>
              </a:solidFill>
            </a:endParaRPr>
          </a:p>
          <a:p>
            <a:r>
              <a:rPr lang="ru-RU" dirty="0"/>
              <a:t>во-первых, с внедрением устойчивых сортов </a:t>
            </a:r>
            <a:r>
              <a:rPr lang="ru-RU" sz="2900" i="1" dirty="0" smtClean="0"/>
              <a:t>(озимая </a:t>
            </a:r>
            <a:r>
              <a:rPr lang="ru-RU" sz="2900" i="1" dirty="0"/>
              <a:t>пшеница - ус­тойчивость </a:t>
            </a:r>
            <a:r>
              <a:rPr lang="ru-RU" sz="2900" i="1" dirty="0" smtClean="0"/>
              <a:t>к бурой и желтой ржавчинам, септориозу, фузариозу ко­лоса; огурец - устойчивость к мучнистой и ложномучнистой росе; подсолнечник - устойчивость к </a:t>
            </a:r>
            <a:r>
              <a:rPr lang="ru-RU" sz="2900" i="1" dirty="0" err="1" smtClean="0"/>
              <a:t>пероноспорозу</a:t>
            </a:r>
            <a:r>
              <a:rPr lang="ru-RU" sz="2900" i="1" dirty="0" smtClean="0"/>
              <a:t>, </a:t>
            </a:r>
            <a:r>
              <a:rPr lang="ru-RU" sz="2900" i="1" dirty="0" err="1" smtClean="0"/>
              <a:t>фомопсису</a:t>
            </a:r>
            <a:r>
              <a:rPr lang="ru-RU" sz="2900" i="1" dirty="0" smtClean="0"/>
              <a:t> и т.д.); </a:t>
            </a:r>
            <a:endParaRPr lang="ru-RU" sz="2900" i="1" dirty="0"/>
          </a:p>
          <a:p>
            <a:r>
              <a:rPr lang="ru-RU" dirty="0">
                <a:solidFill>
                  <a:srgbClr val="C00000"/>
                </a:solidFill>
              </a:rPr>
              <a:t>во-вторых, с управлением популяциями вредных организмов специ­альными агротехническими приемами </a:t>
            </a:r>
            <a:r>
              <a:rPr lang="ru-RU" sz="2600" i="1" dirty="0">
                <a:solidFill>
                  <a:srgbClr val="C00000"/>
                </a:solidFill>
              </a:rPr>
              <a:t>(соблюдение севооборота в борьбе с хлебной </a:t>
            </a:r>
            <a:r>
              <a:rPr lang="ru-RU" sz="2600" i="1" dirty="0" smtClean="0">
                <a:solidFill>
                  <a:srgbClr val="C00000"/>
                </a:solidFill>
              </a:rPr>
              <a:t>жужелицей, </a:t>
            </a:r>
            <a:r>
              <a:rPr lang="ru-RU" sz="2600" i="1" dirty="0" err="1" smtClean="0">
                <a:solidFill>
                  <a:srgbClr val="C00000"/>
                </a:solidFill>
              </a:rPr>
              <a:t>офиоболезной</a:t>
            </a:r>
            <a:r>
              <a:rPr lang="ru-RU" sz="2600" i="1" dirty="0" smtClean="0">
                <a:solidFill>
                  <a:srgbClr val="C00000"/>
                </a:solidFill>
              </a:rPr>
              <a:t> корневой гнилью на озимой пшенице; уничтожение </a:t>
            </a:r>
            <a:r>
              <a:rPr lang="ru-RU" sz="2600" i="1" dirty="0">
                <a:solidFill>
                  <a:srgbClr val="C00000"/>
                </a:solidFill>
              </a:rPr>
              <a:t>сорных растений культивацией в пе­риод массовой откладки яиц озимой совкой первой генерации и т.д.); </a:t>
            </a:r>
          </a:p>
          <a:p>
            <a:r>
              <a:rPr lang="ru-RU" dirty="0"/>
              <a:t>в-третьих, с внедрением технологий возделывания, обеспечивающих оптимальный водно-воздушный режим в почве и повышающих  ее </a:t>
            </a:r>
            <a:r>
              <a:rPr lang="ru-RU" dirty="0" err="1"/>
              <a:t>антифитопатогенный</a:t>
            </a:r>
            <a:r>
              <a:rPr lang="ru-RU" dirty="0"/>
              <a:t> потенциал. </a:t>
            </a:r>
            <a:r>
              <a:rPr lang="ru-RU" sz="2600" i="1" dirty="0"/>
              <a:t>Сбалансированное минеральное пи­тание, повышение плодородия почвы, научно-обоснованное чередо­вание способов основной обработки почвы — все это способствует со­хранению естественного иммунитета растений и снижению объемов применения </a:t>
            </a:r>
            <a:r>
              <a:rPr lang="ru-RU" sz="2600" i="1" dirty="0" smtClean="0"/>
              <a:t>пестицидов.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8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вредных организмов на популяционном уровне должен строиться на следующих элементах: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знании механизма действия препарата на вредный организм;</a:t>
            </a:r>
          </a:p>
          <a:p>
            <a:pPr>
              <a:lnSpc>
                <a:spcPct val="80000"/>
              </a:lnSpc>
            </a:pPr>
            <a:r>
              <a:rPr lang="ru-RU" sz="2400"/>
              <a:t>чередование пестицидов с различным механизмом действия;</a:t>
            </a:r>
          </a:p>
          <a:p>
            <a:pPr>
              <a:lnSpc>
                <a:spcPct val="80000"/>
              </a:lnSpc>
            </a:pPr>
            <a:r>
              <a:rPr lang="ru-RU" sz="2400"/>
              <a:t>знании биологии вредного организма;</a:t>
            </a:r>
          </a:p>
          <a:p>
            <a:pPr>
              <a:lnSpc>
                <a:spcPct val="80000"/>
              </a:lnSpc>
            </a:pPr>
            <a:r>
              <a:rPr lang="ru-RU" sz="2400"/>
              <a:t>применении пестицидов против чувствительных стадий вредных</a:t>
            </a:r>
          </a:p>
          <a:p>
            <a:pPr>
              <a:lnSpc>
                <a:spcPct val="80000"/>
              </a:lnSpc>
            </a:pPr>
            <a:r>
              <a:rPr lang="ru-RU" sz="2400"/>
              <a:t>организмов;</a:t>
            </a:r>
          </a:p>
          <a:p>
            <a:pPr>
              <a:lnSpc>
                <a:spcPct val="80000"/>
              </a:lnSpc>
            </a:pPr>
            <a:r>
              <a:rPr lang="ru-RU" sz="2400"/>
              <a:t>соблюдении нормы расхода пестицидов;</a:t>
            </a:r>
          </a:p>
          <a:p>
            <a:pPr>
              <a:lnSpc>
                <a:spcPct val="80000"/>
              </a:lnSpc>
            </a:pPr>
            <a:r>
              <a:rPr lang="ru-RU" sz="2400"/>
              <a:t>высоком качестве применения препаратов при опрыскивании, обработке семян;</a:t>
            </a:r>
          </a:p>
          <a:p>
            <a:pPr>
              <a:lnSpc>
                <a:spcPct val="80000"/>
              </a:lnSpc>
            </a:pPr>
            <a:r>
              <a:rPr lang="ru-RU" sz="2400"/>
              <a:t>региональном мониторинге чувствительности вредных организмов к пестицидам.</a:t>
            </a:r>
          </a:p>
        </p:txBody>
      </p:sp>
    </p:spTree>
    <p:extLst>
      <p:ext uri="{BB962C8B-B14F-4D97-AF65-F5344CB8AC3E}">
        <p14:creationId xmlns:p14="http://schemas.microsoft.com/office/powerpoint/2010/main" val="25044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" y="1"/>
            <a:ext cx="9140999" cy="2996952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>
                <a:latin typeface="Comic Sans MS" pitchFamily="66" charset="0"/>
              </a:rPr>
              <a:t>Первая информация о появлении устойчивых к химическим пести­цидам организмов появилась в научной печати в 1915 году в США. </a:t>
            </a:r>
            <a:endParaRPr lang="ru-RU" i="1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В </a:t>
            </a:r>
            <a:r>
              <a:rPr lang="ru-RU" i="1" dirty="0">
                <a:latin typeface="Comic Sans MS" pitchFamily="66" charset="0"/>
              </a:rPr>
              <a:t>частности, сообщалось о возникновении в калифорнийских садах колоний померанцевой щитовки, устойчивых к синильной кислоте. Эти колонии проявили себя на фоне многократных обработок садов препаратами синильной кислоты. </a:t>
            </a:r>
            <a:endParaRPr lang="ru-RU" i="1" dirty="0" smtClean="0">
              <a:latin typeface="Comic Sans MS" pitchFamily="66" charset="0"/>
            </a:endParaRPr>
          </a:p>
          <a:p>
            <a:r>
              <a:rPr lang="ru-RU" i="1" dirty="0" smtClean="0">
                <a:latin typeface="Comic Sans MS" pitchFamily="66" charset="0"/>
              </a:rPr>
              <a:t>В </a:t>
            </a:r>
            <a:r>
              <a:rPr lang="ru-RU" i="1" dirty="0">
                <a:latin typeface="Comic Sans MS" pitchFamily="66" charset="0"/>
              </a:rPr>
              <a:t>1928 году зарегистрировали устой­чивость яблонной плодожорки к арсенату свинца. Позднее, проявив внимание к этому вопросу, специалисты обнаружили признаки устой­чивости и у других вредных организмов к сере и даже к инсектициду растительного происхождения — пиретруму, получаемому из ромашки далматской и других ее видов. </a:t>
            </a:r>
            <a:endParaRPr lang="ru-RU" i="1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docu0006"/>
          <p:cNvPicPr>
            <a:picLocks noChangeAspect="1" noChangeArrowheads="1"/>
          </p:cNvPicPr>
          <p:nvPr/>
        </p:nvPicPr>
        <p:blipFill>
          <a:blip r:embed="rId2" cstate="print">
            <a:lum bright="-36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58874"/>
            <a:ext cx="3752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996952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latin typeface="Comic Sans MS" pitchFamily="66" charset="0"/>
              </a:rPr>
              <a:t>До 1940-х годов резистентности не при­давали большого значения, однако с появлением в 1960-х годах целой серии химических препаратов она вновь привлекла внимание.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>
                <a:latin typeface="Comic Sans MS" pitchFamily="66" charset="0"/>
              </a:rPr>
              <a:t>В 1958 году было выявлено уже 76 видов членистоногих, устойчивых к инсектицидам, в 1969 году — 227 видов, в 1975 году — 400 видов, в 1985 году - около 800видов (рис 1).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962054"/>
            <a:ext cx="6691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Рис. 1. Динамика развития резистентности к пестицидам у вредных организмов в 1950….</a:t>
            </a:r>
            <a:r>
              <a:rPr lang="ru-RU" i="1" dirty="0" smtClean="0">
                <a:solidFill>
                  <a:srgbClr val="C00000"/>
                </a:solidFill>
              </a:rPr>
              <a:t>84гг. </a:t>
            </a:r>
            <a:r>
              <a:rPr lang="ru-RU" i="1" dirty="0">
                <a:solidFill>
                  <a:srgbClr val="C00000"/>
                </a:solidFill>
              </a:rPr>
              <a:t>• -членистоногие, ◦ - возбудители болезней, ∆ - нематоды, х – грызуны.</a:t>
            </a:r>
          </a:p>
        </p:txBody>
      </p:sp>
    </p:spTree>
    <p:extLst>
      <p:ext uri="{BB962C8B-B14F-4D97-AF65-F5344CB8AC3E}">
        <p14:creationId xmlns:p14="http://schemas.microsoft.com/office/powerpoint/2010/main" val="3906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4" y="1"/>
            <a:ext cx="9113515" cy="35010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/>
              <a:t>Резистентность вредных организмов к пестицидам приобрела в настоя­щее время глобальный характер и затрагивает интересы здравоохранения, сель­скохозяйственного производства, индустрии пестицидов и </a:t>
            </a:r>
            <a:r>
              <a:rPr lang="ru-RU" sz="2600" dirty="0" smtClean="0"/>
              <a:t>экологии.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/>
              <a:t>В </a:t>
            </a:r>
            <a:r>
              <a:rPr lang="ru-RU" sz="2600" dirty="0"/>
              <a:t>мире резистентность к пестицидам разных химических групп зарегистрирована в попу­ляциях более 500 видов вредных членистоногих, около 300 видов </a:t>
            </a:r>
            <a:r>
              <a:rPr lang="ru-RU" sz="2600" dirty="0" err="1"/>
              <a:t>фитопатогенов</a:t>
            </a:r>
            <a:r>
              <a:rPr lang="ru-RU" sz="2600" dirty="0"/>
              <a:t>, 147 видов сорных растений и 17 видов грызунов.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97" y="3573016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При ФАО функционирует Коми­тет по резистентности, который издает стандартные методы ее мониторинга, накапливает базу данных по ее проявлению в разных регионах мира, финанси­рует разработку и применение программ борьбы с резистентностью наиболее опасных видов. Развитие резистентности многих вредных организмов к пестици­дам — одна из основных проблем химического метода защиты </a:t>
            </a:r>
            <a:r>
              <a:rPr lang="ru-RU" sz="2600" dirty="0" smtClean="0">
                <a:solidFill>
                  <a:srgbClr val="C00000"/>
                </a:solidFill>
              </a:rPr>
              <a:t>расте­ний.</a:t>
            </a:r>
            <a:endParaRPr lang="ru-RU" sz="26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3356992"/>
            <a:ext cx="8928992" cy="0"/>
          </a:xfrm>
          <a:prstGeom prst="line">
            <a:avLst/>
          </a:prstGeom>
          <a:ln w="34925" cap="rnd">
            <a:prstDash val="sys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5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60040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России зарегистрирована резистентность к пестицидам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более чем у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46 видов членистоногих (в том числе к фосфорорганическим препаратам у 41, к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пиретроидам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- у 20, к регуляторам роста и развития - у 3 видов), у 10 видов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фитопато­генов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к системным фунгицидам и у 4 видов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сорняков.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Резистентность основана на биологических, точнее, на биохимиче­ских особенностях организмов.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Резистентные 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особи способны проти­востоять отравлению за счет особых механизмов выносливости и </a:t>
            </a:r>
            <a:r>
              <a:rPr lang="ru-RU" dirty="0" err="1">
                <a:solidFill>
                  <a:schemeClr val="tx2">
                    <a:lumMod val="25000"/>
                  </a:schemeClr>
                </a:solidFill>
              </a:rPr>
              <a:t>детоксикации</a:t>
            </a: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 яда.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Например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/>
              <a:t>они </a:t>
            </a:r>
            <a:r>
              <a:rPr lang="ru-RU" dirty="0"/>
              <a:t>медленнее сорбируют его поверхностью тела и быстрее выводят;</a:t>
            </a:r>
          </a:p>
          <a:p>
            <a:r>
              <a:rPr lang="ru-RU" dirty="0" smtClean="0"/>
              <a:t>у </a:t>
            </a:r>
            <a:r>
              <a:rPr lang="ru-RU" dirty="0"/>
              <a:t>животных они имеют различную проницаемость оболочек нервных стволов;</a:t>
            </a:r>
          </a:p>
          <a:p>
            <a:r>
              <a:rPr lang="ru-RU" dirty="0" smtClean="0"/>
              <a:t>они </a:t>
            </a:r>
            <a:r>
              <a:rPr lang="ru-RU" dirty="0"/>
              <a:t>могут быстро изолировать молекулы яда в теле, формируя вокруг них защитные прослойки типа липидов;</a:t>
            </a:r>
          </a:p>
          <a:p>
            <a:r>
              <a:rPr lang="ru-RU" dirty="0" smtClean="0"/>
              <a:t>они </a:t>
            </a:r>
            <a:r>
              <a:rPr lang="ru-RU" dirty="0"/>
              <a:t>могут обладать отличающимися от других особей фермента­ми или специфичными энзимами, которые быстро разрушают молекулы яда и тем самым </a:t>
            </a:r>
            <a:r>
              <a:rPr lang="ru-RU" dirty="0" err="1"/>
              <a:t>детоксицируют</a:t>
            </a:r>
            <a:r>
              <a:rPr lang="ru-RU" dirty="0"/>
              <a:t> </a:t>
            </a:r>
            <a:r>
              <a:rPr lang="ru-RU" dirty="0" smtClean="0"/>
              <a:t>организм.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8463" y="260648"/>
            <a:ext cx="7772400" cy="2311400"/>
          </a:xfrm>
        </p:spPr>
        <p:txBody>
          <a:bodyPr/>
          <a:lstStyle/>
          <a:p>
            <a:pPr marL="0" indent="542925" algn="just">
              <a:buFontTx/>
              <a:buNone/>
            </a:pPr>
            <a:r>
              <a:rPr lang="ru-RU" sz="2800" dirty="0"/>
              <a:t>Резистентность - это способность организма выживать и размножаться в присутствии химического вещества, которое раньше подавляло его развитие, и возникает в результате систематического применения пестицидов.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84763" y="2972941"/>
            <a:ext cx="3457575" cy="647700"/>
          </a:xfrm>
          <a:prstGeom prst="rect">
            <a:avLst/>
          </a:prstGeom>
          <a:solidFill>
            <a:schemeClr val="tx2">
              <a:alpha val="5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66"/>
                </a:solidFill>
              </a:rPr>
              <a:t>Резистентность</a:t>
            </a:r>
            <a:r>
              <a:rPr lang="ru-RU" sz="2000" b="1"/>
              <a:t>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60301" y="2780159"/>
            <a:ext cx="2087563" cy="50482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Природная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307780" y="3020566"/>
            <a:ext cx="1943100" cy="265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3452912" y="3284984"/>
            <a:ext cx="1839168" cy="3925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59632" y="3501827"/>
            <a:ext cx="2087563" cy="503237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 err="1" smtClean="0">
                <a:solidFill>
                  <a:srgbClr val="000066"/>
                </a:solidFill>
              </a:rPr>
              <a:t>Преобретенная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564" y="4207728"/>
            <a:ext cx="917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Под </a:t>
            </a:r>
            <a:r>
              <a:rPr lang="ru-RU" sz="2400" i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природной резистентностью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понимается ее изначальное при­сутствие у популяций, обитающих в природе и не подвергавшихся </a:t>
            </a:r>
            <a:r>
              <a:rPr lang="ru-RU" sz="2400" dirty="0" err="1">
                <a:solidFill>
                  <a:schemeClr val="tx2">
                    <a:lumMod val="25000"/>
                  </a:schemeClr>
                </a:solidFill>
              </a:rPr>
              <a:t>се­лектирующему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 действию пестицидов. </a:t>
            </a:r>
            <a:endParaRPr lang="ru-RU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ru-RU" sz="2400" i="1" u="sng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Приобретенная </a:t>
            </a:r>
            <a:r>
              <a:rPr lang="ru-RU" sz="2400" i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резистентность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к пестицидам — та, которая проявляется под действием пестицидов, когда чувствительные особи гибнут, а устойчивые, занимая освобо­дившееся пространство, формируют резистентную </a:t>
            </a:r>
            <a:r>
              <a:rPr lang="ru-RU" sz="2400" dirty="0" smtClean="0">
                <a:solidFill>
                  <a:schemeClr val="tx2">
                    <a:lumMod val="25000"/>
                  </a:schemeClr>
                </a:solidFill>
              </a:rPr>
              <a:t>популяцию.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9755" cy="114300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Виды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природной резистентности (устойчивости) вредных организмов к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пестицидам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179388" y="4076700"/>
            <a:ext cx="2232025" cy="503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Возрастная </a:t>
            </a: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55650" y="3141663"/>
            <a:ext cx="2232025" cy="503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Видовая 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771775" y="4149725"/>
            <a:ext cx="2232025" cy="503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Сезонная </a:t>
            </a: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708400" y="3500438"/>
            <a:ext cx="2232025" cy="503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Половая 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580063" y="4149725"/>
            <a:ext cx="2232025" cy="5032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Временная 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6588125" y="3284538"/>
            <a:ext cx="2232025" cy="5032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Фазовая (стадийная)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2771775" y="1916113"/>
            <a:ext cx="3887788" cy="11525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Природная устойчивость вредных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организмов к пестицидам 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>
            <a:off x="1835150" y="2708275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2195513" y="2924175"/>
            <a:ext cx="1223962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3851275" y="2997200"/>
            <a:ext cx="730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859338" y="30686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5724525" y="2997200"/>
            <a:ext cx="7921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6443663" y="2708275"/>
            <a:ext cx="10080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6337300" cy="6335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/>
              <a:t>Видовая устойчивость</a:t>
            </a:r>
            <a:r>
              <a:rPr lang="ru-RU" sz="2400"/>
              <a:t> обусловлена морфологическими особенностями вредных организмов. Щитки у щитовок и ложнощитовок, войлочный налет у кровяной тли, восковой налет у капустной тли защищают эти виды от пестицидов, что усложняет организацию эффективных защитных мероприятий.</a:t>
            </a:r>
            <a:endParaRPr lang="ru-RU" sz="2400" u="sng"/>
          </a:p>
          <a:p>
            <a:pPr>
              <a:lnSpc>
                <a:spcPct val="90000"/>
              </a:lnSpc>
              <a:buFontTx/>
              <a:buNone/>
            </a:pPr>
            <a:endParaRPr lang="ru-RU" sz="2400" u="sng"/>
          </a:p>
          <a:p>
            <a:pPr>
              <a:lnSpc>
                <a:spcPct val="90000"/>
              </a:lnSpc>
            </a:pPr>
            <a:r>
              <a:rPr lang="ru-RU" sz="2400" u="sng"/>
              <a:t>Половая устойчивость</a:t>
            </a:r>
            <a:r>
              <a:rPr lang="ru-RU" sz="2400"/>
              <a:t> проявляется в меньшей чувствительности к пестицидам женских особей. Это особенно важно учитывать при организации защиты от имагинальной стадии (долгоносики, блошки, вредная черепашка и другие).</a:t>
            </a:r>
            <a:endParaRPr lang="ru-RU" sz="2400" u="sng"/>
          </a:p>
          <a:p>
            <a:pPr>
              <a:lnSpc>
                <a:spcPct val="90000"/>
              </a:lnSpc>
            </a:pPr>
            <a:endParaRPr lang="ru-RU" sz="2400" u="sng"/>
          </a:p>
        </p:txBody>
      </p:sp>
      <p:pic>
        <p:nvPicPr>
          <p:cNvPr id="11272" name="Picture 8" descr="Картинка 10 из 5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5775"/>
            <a:ext cx="2162175" cy="2438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Картинка 5 из 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8" t="25511" r="18478" b="5576"/>
          <a:stretch>
            <a:fillRect/>
          </a:stretch>
        </p:blipFill>
        <p:spPr bwMode="auto">
          <a:xfrm>
            <a:off x="6711950" y="3221038"/>
            <a:ext cx="2181225" cy="29448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D5E9F0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2070</Words>
  <Application>Microsoft Office PowerPoint</Application>
  <PresentationFormat>Экран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ЛЕКЦИЯ 4 УСТОЙЧИВОСТЬ И РЕЗИСТЕНТНОСТЬ ВРЕДНЫХ ОРГАНИЗМОВ К ПЕСТИЦИДАМ И ПУТИ ЕЕ ПРЕОДОЛЕНИЯ</vt:lpstr>
      <vt:lpstr>1. Природа резистентности и устойчивости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Виды природной резистентности (устойчивости) вредных организмов к пестицидам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Возникают различные виды резистентности к одному пестициду:</vt:lpstr>
      <vt:lpstr>Презентация PowerPoint</vt:lpstr>
      <vt:lpstr>4. Метод определения резистентности</vt:lpstr>
      <vt:lpstr>Различают также полевую и лабораторную резистентность</vt:lpstr>
      <vt:lpstr>6. Этапы формирования резистентности и антирезистентная политика</vt:lpstr>
      <vt:lpstr>Презентация PowerPoint</vt:lpstr>
      <vt:lpstr>Презентация PowerPoint</vt:lpstr>
      <vt:lpstr>Презентация PowerPoint</vt:lpstr>
      <vt:lpstr>Контроль вредных организмов на популяционном уровне должен строиться на следующих элементах: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 УСТОЙЧИВОСТЬ И РЕЗИСТЕНТНОСТЬ ВРЕДНЫХ ОРГАНИЗМОВ К ПЕСТИЦИДАМ И ПУТИ ЕЕ ПРЕОДОЛЕНИЯ</dc:title>
  <cp:lastModifiedBy>Люба</cp:lastModifiedBy>
  <cp:revision>16</cp:revision>
  <dcterms:modified xsi:type="dcterms:W3CDTF">2023-09-26T06:37:27Z</dcterms:modified>
</cp:coreProperties>
</file>